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5"/>
  </p:notesMasterIdLst>
  <p:sldIdLst>
    <p:sldId id="256" r:id="rId2"/>
    <p:sldId id="257" r:id="rId3"/>
    <p:sldId id="280" r:id="rId4"/>
    <p:sldId id="258" r:id="rId5"/>
    <p:sldId id="259" r:id="rId6"/>
    <p:sldId id="278" r:id="rId7"/>
    <p:sldId id="277" r:id="rId8"/>
    <p:sldId id="265" r:id="rId9"/>
    <p:sldId id="260" r:id="rId10"/>
    <p:sldId id="261" r:id="rId11"/>
    <p:sldId id="263" r:id="rId12"/>
    <p:sldId id="267" r:id="rId13"/>
    <p:sldId id="269" r:id="rId14"/>
    <p:sldId id="272" r:id="rId15"/>
    <p:sldId id="271" r:id="rId16"/>
    <p:sldId id="270" r:id="rId17"/>
    <p:sldId id="268" r:id="rId18"/>
    <p:sldId id="273" r:id="rId19"/>
    <p:sldId id="274" r:id="rId20"/>
    <p:sldId id="276" r:id="rId21"/>
    <p:sldId id="281" r:id="rId22"/>
    <p:sldId id="279" r:id="rId23"/>
    <p:sldId id="275"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30" autoAdjust="0"/>
  </p:normalViewPr>
  <p:slideViewPr>
    <p:cSldViewPr snapToGrid="0">
      <p:cViewPr varScale="1">
        <p:scale>
          <a:sx n="90" d="100"/>
          <a:sy n="90" d="100"/>
        </p:scale>
        <p:origin x="-1090" y="-67"/>
      </p:cViewPr>
      <p:guideLst>
        <p:guide orient="horz" pos="2160"/>
        <p:guide pos="3840"/>
      </p:guideLst>
    </p:cSldViewPr>
  </p:slideViewPr>
  <p:outlineViewPr>
    <p:cViewPr>
      <p:scale>
        <a:sx n="33" d="100"/>
        <a:sy n="33" d="100"/>
      </p:scale>
      <p:origin x="14"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8" d="100"/>
          <a:sy n="68" d="100"/>
        </p:scale>
        <p:origin x="-3086"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26ED7-7FC7-4F25-9945-881634AC66B8}" type="datetimeFigureOut">
              <a:rPr lang="el-GR" smtClean="0"/>
              <a:pPr/>
              <a:t>22/5/2022</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68DE5-F615-4F05-A1E3-D74F03CC1C3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A468DE5-F615-4F05-A1E3-D74F03CC1C35}"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A468DE5-F615-4F05-A1E3-D74F03CC1C35}"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A468DE5-F615-4F05-A1E3-D74F03CC1C35}"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A468DE5-F615-4F05-A1E3-D74F03CC1C35}" type="slidenum">
              <a:rPr lang="el-GR" smtClean="0"/>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A468DE5-F615-4F05-A1E3-D74F03CC1C35}"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D6DCA883-E591-49DC-BBA8-630E7F39523D}" type="datetimeFigureOut">
              <a:rPr lang="el-GR" smtClean="0"/>
              <a:pPr/>
              <a:t>22/5/2022</a:t>
            </a:fld>
            <a:endParaRPr lang="el-GR"/>
          </a:p>
        </p:txBody>
      </p:sp>
      <p:sp>
        <p:nvSpPr>
          <p:cNvPr id="18" name="17 - Θέση υποσέλιδου"/>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1E0E5F5A-D81E-4CAF-AC83-C7F3D0A6F2C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6DCA883-E591-49DC-BBA8-630E7F39523D}" type="datetimeFigureOut">
              <a:rPr lang="el-GR" smtClean="0"/>
              <a:pPr/>
              <a:t>22/5/2022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E0E5F5A-D81E-4CAF-AC83-C7F3D0A6F2C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274956"/>
            <a:ext cx="2032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43"/>
            <a:ext cx="8026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5657088" y="6557946"/>
            <a:ext cx="2669952" cy="226902"/>
          </a:xfrm>
        </p:spPr>
        <p:txBody>
          <a:bodyPr/>
          <a:lstStyle>
            <a:extLst/>
          </a:lstStyle>
          <a:p>
            <a:fld id="{D6DCA883-E591-49DC-BBA8-630E7F39523D}" type="datetimeFigureOut">
              <a:rPr lang="el-GR" smtClean="0"/>
              <a:pPr/>
              <a:t>22/5/2022</a:t>
            </a:fld>
            <a:endParaRPr lang="el-GR"/>
          </a:p>
        </p:txBody>
      </p:sp>
      <p:sp>
        <p:nvSpPr>
          <p:cNvPr id="5" name="4 - Θέση υποσέλιδου"/>
          <p:cNvSpPr>
            <a:spLocks noGrp="1"/>
          </p:cNvSpPr>
          <p:nvPr>
            <p:ph type="ftr" sz="quarter" idx="11"/>
          </p:nvPr>
        </p:nvSpPr>
        <p:spPr>
          <a:xfrm>
            <a:off x="609600" y="6556248"/>
            <a:ext cx="48768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1E0E5F5A-D81E-4CAF-AC83-C7F3D0A6F2C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6DCA883-E591-49DC-BBA8-630E7F39523D}" type="datetimeFigureOut">
              <a:rPr lang="el-GR" smtClean="0"/>
              <a:pPr/>
              <a:t>22/5/2022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E0E5F5A-D81E-4CAF-AC83-C7F3D0A6F2C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D6DCA883-E591-49DC-BBA8-630E7F39523D}" type="datetimeFigureOut">
              <a:rPr lang="el-GR" smtClean="0"/>
              <a:pPr/>
              <a:t>22/5/2022</a:t>
            </a:fld>
            <a:endParaRPr lang="el-GR"/>
          </a:p>
        </p:txBody>
      </p:sp>
      <p:sp>
        <p:nvSpPr>
          <p:cNvPr id="5" name="4 - Θέση υποσέλιδου"/>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8978603" y="6555112"/>
            <a:ext cx="784448" cy="228600"/>
          </a:xfrm>
        </p:spPr>
        <p:txBody>
          <a:bodyPr/>
          <a:lstStyle>
            <a:extLst/>
          </a:lstStyle>
          <a:p>
            <a:fld id="{1E0E5F5A-D81E-4CAF-AC83-C7F3D0A6F2C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20040"/>
            <a:ext cx="9656064"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6DCA883-E591-49DC-BBA8-630E7F39523D}" type="datetimeFigureOut">
              <a:rPr lang="el-GR" smtClean="0"/>
              <a:pPr/>
              <a:t>22/5/2022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E0E5F5A-D81E-4CAF-AC83-C7F3D0A6F2C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20040"/>
            <a:ext cx="9656064"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6DCA883-E591-49DC-BBA8-630E7F39523D}" type="datetimeFigureOut">
              <a:rPr lang="el-GR" smtClean="0"/>
              <a:pPr/>
              <a:t>22/5/2022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1E0E5F5A-D81E-4CAF-AC83-C7F3D0A6F2C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20040"/>
            <a:ext cx="9656064"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D6DCA883-E591-49DC-BBA8-630E7F39523D}" type="datetimeFigureOut">
              <a:rPr lang="el-GR" smtClean="0"/>
              <a:pPr/>
              <a:t>22/5/2022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1E0E5F5A-D81E-4CAF-AC83-C7F3D0A6F2C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D6DCA883-E591-49DC-BBA8-630E7F39523D}" type="datetimeFigureOut">
              <a:rPr lang="el-GR" smtClean="0"/>
              <a:pPr/>
              <a:t>22/5/2022</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1E0E5F5A-D81E-4CAF-AC83-C7F3D0A6F2C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6DCA883-E591-49DC-BBA8-630E7F39523D}" type="datetimeFigureOut">
              <a:rPr lang="el-GR" smtClean="0"/>
              <a:pPr/>
              <a:t>22/5/2022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E0E5F5A-D81E-4CAF-AC83-C7F3D0A6F2C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D6DCA883-E591-49DC-BBA8-630E7F39523D}" type="datetimeFigureOut">
              <a:rPr lang="el-GR" smtClean="0"/>
              <a:pPr/>
              <a:t>22/5/2022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E0E5F5A-D81E-4CAF-AC83-C7F3D0A6F2C4}" type="slidenum">
              <a:rPr lang="el-GR" smtClean="0"/>
              <a:pPr/>
              <a:t>‹#›</a:t>
            </a:fld>
            <a:endParaRPr lang="el-GR"/>
          </a:p>
        </p:txBody>
      </p:sp>
      <p:sp>
        <p:nvSpPr>
          <p:cNvPr id="10" name="9 - Θέση εικόνας"/>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D6DCA883-E591-49DC-BBA8-630E7F39523D}" type="datetimeFigureOut">
              <a:rPr lang="el-GR" smtClean="0"/>
              <a:pPr/>
              <a:t>22/5/2022</a:t>
            </a:fld>
            <a:endParaRPr lang="el-GR"/>
          </a:p>
        </p:txBody>
      </p:sp>
      <p:sp>
        <p:nvSpPr>
          <p:cNvPr id="4" name="3 - Θέση υποσέλιδου"/>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E0E5F5A-D81E-4CAF-AC83-C7F3D0A6F2C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wwf.gr/images/pdfs/to-dasos_mia-olokliromeni-proseggisi.pdf" TargetMode="External"/><Relationship Id="rId7" Type="http://schemas.openxmlformats.org/officeDocument/2006/relationships/hyperlink" Target="http://photodentro.edu.gr/photodentro/MA-SPITI_GIA_OLOUS_A-G_pidx0047371/Sunodeutiko%20uliko/Fulla%20Ergasias.pdf" TargetMode="External"/><Relationship Id="rId2" Type="http://schemas.openxmlformats.org/officeDocument/2006/relationships/hyperlink" Target="https://el.wikipedia.org/wiki/%CE%94%CE%AC%CF%83%CE%BF%CF%82" TargetMode="External"/><Relationship Id="rId1" Type="http://schemas.openxmlformats.org/officeDocument/2006/relationships/slideLayout" Target="../slideLayouts/slideLayout2.xml"/><Relationship Id="rId6" Type="http://schemas.openxmlformats.org/officeDocument/2006/relationships/hyperlink" Target="https://www.kpem.gr/" TargetMode="External"/><Relationship Id="rId5" Type="http://schemas.openxmlformats.org/officeDocument/2006/relationships/hyperlink" Target="https://www.politeianet.gr/books/9789601638751-grundmann-emmanuelle-patakis-to-dasos-202093" TargetMode="External"/><Relationship Id="rId4" Type="http://schemas.openxmlformats.org/officeDocument/2006/relationships/hyperlink" Target="https://www.eepf.gr/images/dasi/01.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9B%CE%B5%CF%8D%CE%BA%CE%B1" TargetMode="External"/><Relationship Id="rId3" Type="http://schemas.openxmlformats.org/officeDocument/2006/relationships/hyperlink" Target="https://el.wikipedia.org/w/index.php?title=%CE%9C%CF%85%CF%81%CE%BC%CE%B9%CE%B4%CF%8C%CE%BD%CE%B1%CF%82&amp;action=edit&amp;redlink=1" TargetMode="External"/><Relationship Id="rId7" Type="http://schemas.openxmlformats.org/officeDocument/2006/relationships/hyperlink" Target="https://el.wikipedia.org/wiki/%CE%94%CE%AE%CE%BC%CE%B7%CF%84%CF%81%CE%B1_(%CE%BC%CF%85%CE%B8%CE%BF%CE%BB%CE%BF%CE%B3%CE%AF%CE%B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l.wikipedia.org/wiki/%CE%A0%CE%B5%CE%BB%CE%B1%CF%83%CE%B3%CE%BF%CE%AF" TargetMode="External"/><Relationship Id="rId5" Type="http://schemas.openxmlformats.org/officeDocument/2006/relationships/hyperlink" Target="https://el.wikipedia.org/wiki/%CE%A0%CE%BF%CF%83%CE%B5%CE%B9%CE%B4%CF%8E%CE%BD%CE%B1%CF%82_(%CE%BC%CF%85%CE%B8%CE%BF%CE%BB%CE%BF%CE%B3%CE%AF%CE%B1)" TargetMode="External"/><Relationship Id="rId10" Type="http://schemas.openxmlformats.org/officeDocument/2006/relationships/hyperlink" Target="https://el.wikipedia.org/wiki/%CE%91%CE%BE%CE%AF%CE%BD%CE%B1" TargetMode="External"/><Relationship Id="rId4" Type="http://schemas.openxmlformats.org/officeDocument/2006/relationships/hyperlink" Target="https://el.wikipedia.org/wiki/%CE%A4%CF%81%CE%AF%CE%BF%CF%80%CE%B1%CF%82" TargetMode="External"/><Relationship Id="rId9" Type="http://schemas.openxmlformats.org/officeDocument/2006/relationships/hyperlink" Target="https://el.wikipedia.org/wiki/%CE%9D%CF%8D%CE%BC%CF%86%CE%B5%CF%8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2%CF%89%CE%BC%CF%8C%CF%8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l.wikipedia.org/w/index.php?title=%CE%9C%CE%AC%CE%B3%CE%B9%CF%83%CF%83%CE%B1&amp;action=edit&amp;redlink=1" TargetMode="External"/><Relationship Id="rId4" Type="http://schemas.openxmlformats.org/officeDocument/2006/relationships/hyperlink" Target="https://el.wikipedia.org/wiki/%CE%9C%CE%AE%CF%83%CF%84%CF%81%CE%B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536449"/>
            <a:ext cx="9144000" cy="597407"/>
          </a:xfrm>
        </p:spPr>
        <p:txBody>
          <a:bodyPr>
            <a:normAutofit fontScale="90000"/>
          </a:bodyPr>
          <a:lstStyle/>
          <a:p>
            <a:pPr algn="l"/>
            <a:r>
              <a:rPr lang="el-GR" sz="2000" b="1" i="1" dirty="0" smtClean="0">
                <a:latin typeface="Times New Roman" panose="02020603050405020304" pitchFamily="18" charset="0"/>
                <a:cs typeface="Times New Roman" panose="02020603050405020304" pitchFamily="18" charset="0"/>
              </a:rPr>
              <a:t>Προγραμμα  Περιβαλλοντικησ  Εκπαιδευση</a:t>
            </a:r>
            <a:r>
              <a:rPr lang="el-GR" sz="2000" i="1" dirty="0" smtClean="0">
                <a:latin typeface="Times New Roman" panose="02020603050405020304" pitchFamily="18" charset="0"/>
                <a:cs typeface="Times New Roman" panose="02020603050405020304" pitchFamily="18" charset="0"/>
              </a:rPr>
              <a:t>σ</a:t>
            </a:r>
            <a:r>
              <a:rPr lang="el-GR" sz="2000" b="1" i="1" dirty="0" smtClean="0">
                <a:latin typeface="Times New Roman" panose="02020603050405020304" pitchFamily="18" charset="0"/>
                <a:cs typeface="Times New Roman" panose="02020603050405020304" pitchFamily="18" charset="0"/>
              </a:rPr>
              <a:t>              </a:t>
            </a:r>
            <a:r>
              <a:rPr lang="el-GR" sz="2000" b="1" dirty="0" smtClean="0">
                <a:latin typeface="Times New Roman" panose="02020603050405020304" pitchFamily="18" charset="0"/>
                <a:cs typeface="Times New Roman" panose="02020603050405020304" pitchFamily="18" charset="0"/>
              </a:rPr>
              <a:t>ΕΝ.Ε.Ε.ΓΥ.Λ -ΤΡΙΚΑΛΩΝ     </a:t>
            </a:r>
            <a:endParaRPr lang="el-GR" sz="2000" b="1" dirty="0">
              <a:latin typeface="Times New Roman" panose="02020603050405020304" pitchFamily="18" charset="0"/>
              <a:cs typeface="Times New Roman" panose="02020603050405020304" pitchFamily="18" charset="0"/>
            </a:endParaRPr>
          </a:p>
        </p:txBody>
      </p:sp>
      <p:sp>
        <p:nvSpPr>
          <p:cNvPr id="3" name="Υπότιτλος 2"/>
          <p:cNvSpPr>
            <a:spLocks noGrp="1"/>
          </p:cNvSpPr>
          <p:nvPr>
            <p:ph type="subTitle" idx="1"/>
          </p:nvPr>
        </p:nvSpPr>
        <p:spPr>
          <a:xfrm>
            <a:off x="1438657" y="1243584"/>
            <a:ext cx="9229343" cy="5364480"/>
          </a:xfrm>
        </p:spPr>
        <p:txBody>
          <a:bodyPr>
            <a:normAutofit/>
          </a:bodyPr>
          <a:lstStyle/>
          <a:p>
            <a:r>
              <a:rPr lang="el-GR" sz="4400" dirty="0" smtClean="0"/>
              <a:t> </a:t>
            </a:r>
          </a:p>
          <a:p>
            <a:r>
              <a:rPr lang="el-GR" sz="7700" b="1" i="1" dirty="0" smtClean="0">
                <a:latin typeface="Times New Roman" panose="02020603050405020304" pitchFamily="18" charset="0"/>
                <a:cs typeface="Times New Roman" panose="02020603050405020304" pitchFamily="18" charset="0"/>
              </a:rPr>
              <a:t>Το Δάσος</a:t>
            </a:r>
            <a:r>
              <a:rPr lang="el-GR" sz="7700" dirty="0" smtClean="0">
                <a:latin typeface="Times New Roman" panose="02020603050405020304" pitchFamily="18" charset="0"/>
                <a:cs typeface="Times New Roman" panose="02020603050405020304" pitchFamily="18" charset="0"/>
              </a:rPr>
              <a:t>…………..</a:t>
            </a:r>
          </a:p>
          <a:p>
            <a:endParaRPr lang="el-GR" dirty="0"/>
          </a:p>
          <a:p>
            <a:endParaRPr lang="el-GR" dirty="0" smtClean="0"/>
          </a:p>
          <a:p>
            <a:endParaRPr lang="el-GR" dirty="0"/>
          </a:p>
          <a:p>
            <a:endParaRPr lang="el-GR" dirty="0" smtClean="0"/>
          </a:p>
          <a:p>
            <a:r>
              <a:rPr lang="el-GR" dirty="0" smtClean="0"/>
              <a:t>                                                                                         </a:t>
            </a:r>
            <a:r>
              <a:rPr lang="el-GR" sz="2200" b="1" dirty="0" smtClean="0">
                <a:latin typeface="Times New Roman" panose="02020603050405020304" pitchFamily="18" charset="0"/>
                <a:cs typeface="Times New Roman" panose="02020603050405020304" pitchFamily="18" charset="0"/>
              </a:rPr>
              <a:t>Σχολ. Έτος 2021-2022</a:t>
            </a:r>
          </a:p>
          <a:p>
            <a:endParaRPr lang="el-GR" sz="2900" b="1"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22120" y="3447966"/>
            <a:ext cx="5986271" cy="2786062"/>
          </a:xfrm>
          <a:prstGeom prst="rect">
            <a:avLst/>
          </a:prstGeom>
        </p:spPr>
      </p:pic>
    </p:spTree>
    <p:extLst>
      <p:ext uri="{BB962C8B-B14F-4D97-AF65-F5344CB8AC3E}">
        <p14:creationId xmlns="" xmlns:p14="http://schemas.microsoft.com/office/powerpoint/2010/main" val="3344625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8067" y="567267"/>
            <a:ext cx="9652000" cy="719666"/>
          </a:xfrm>
        </p:spPr>
        <p:txBody>
          <a:bodyPr>
            <a:normAutofit/>
          </a:bodyPr>
          <a:lstStyle/>
          <a:p>
            <a:pPr algn="ctr"/>
            <a:r>
              <a:rPr lang="el-GR" altLang="el-GR" sz="4000" b="1" dirty="0" smtClean="0"/>
              <a:t>Τι ειναι δασικο οικοσυστημα</a:t>
            </a:r>
            <a:endParaRPr lang="el-GR" sz="4000" dirty="0"/>
          </a:p>
        </p:txBody>
      </p:sp>
      <p:sp>
        <p:nvSpPr>
          <p:cNvPr id="3" name="Θέση περιεχομένου 2"/>
          <p:cNvSpPr>
            <a:spLocks noGrp="1"/>
          </p:cNvSpPr>
          <p:nvPr>
            <p:ph idx="1"/>
          </p:nvPr>
        </p:nvSpPr>
        <p:spPr>
          <a:solidFill>
            <a:schemeClr val="bg2"/>
          </a:solidFill>
        </p:spPr>
        <p:txBody>
          <a:bodyPr/>
          <a:lstStyle/>
          <a:p>
            <a:pPr marL="0" indent="0">
              <a:buNone/>
            </a:pPr>
            <a:r>
              <a:rPr lang="el-GR" altLang="el-GR" dirty="0" smtClean="0"/>
              <a:t>είναι εκτάσεις που καλύπτονται από    φυτική βλάστηση, ονομάζονται δασικές και αποτελούν το δασικό οικοσύστημα.</a:t>
            </a:r>
            <a:endParaRPr lang="el-GR" dirty="0"/>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52507" y="2913888"/>
            <a:ext cx="6961632" cy="2974848"/>
          </a:xfrm>
          <a:prstGeom prst="rect">
            <a:avLst/>
          </a:prstGeom>
        </p:spPr>
      </p:pic>
    </p:spTree>
    <p:extLst>
      <p:ext uri="{BB962C8B-B14F-4D97-AF65-F5344CB8AC3E}">
        <p14:creationId xmlns="" xmlns:p14="http://schemas.microsoft.com/office/powerpoint/2010/main" val="2643404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Όνομα : Ελένη Κλεάνθους Ειδικότητα : Δασκάλα - ppt κατέβασμα"/>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0212" y="592667"/>
            <a:ext cx="9328424" cy="5461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9395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6600" y="719667"/>
            <a:ext cx="9584267" cy="471149"/>
          </a:xfrm>
        </p:spPr>
        <p:txBody>
          <a:bodyPr>
            <a:noAutofit/>
          </a:bodyPr>
          <a:lstStyle/>
          <a:p>
            <a:pPr algn="ctr"/>
            <a:r>
              <a:rPr lang="el-GR" sz="4000" b="1" dirty="0" smtClean="0">
                <a:cs typeface="Times New Roman" panose="02020603050405020304" pitchFamily="18" charset="0"/>
              </a:rPr>
              <a:t>Τι μασ προσφερει το δασοσ</a:t>
            </a:r>
            <a:endParaRPr lang="el-GR" sz="4000" b="1" dirty="0">
              <a:cs typeface="Times New Roman" panose="02020603050405020304" pitchFamily="18" charset="0"/>
            </a:endParaRPr>
          </a:p>
        </p:txBody>
      </p:sp>
      <p:sp>
        <p:nvSpPr>
          <p:cNvPr id="5" name="Θέση περιεχομένου 4"/>
          <p:cNvSpPr>
            <a:spLocks noGrp="1"/>
          </p:cNvSpPr>
          <p:nvPr>
            <p:ph idx="1"/>
          </p:nvPr>
        </p:nvSpPr>
        <p:spPr>
          <a:solidFill>
            <a:schemeClr val="bg2"/>
          </a:solidFill>
        </p:spPr>
        <p:txBody>
          <a:bodyPr/>
          <a:lstStyle/>
          <a:p>
            <a:r>
              <a:rPr lang="el-GR" dirty="0" smtClean="0"/>
              <a:t>Το ξύλο (επιπλοποία, καύσιμη ύλη, χαρτί, ναυπηγική)</a:t>
            </a:r>
          </a:p>
          <a:p>
            <a:r>
              <a:rPr lang="el-GR" dirty="0" smtClean="0"/>
              <a:t>Η ρητίνη (το ρετσίνι, η μαστίχα)</a:t>
            </a:r>
          </a:p>
          <a:p>
            <a:r>
              <a:rPr lang="el-GR" dirty="0" smtClean="0"/>
              <a:t>Οι καρποί του δάσους (κάστανα, καρύδια, κράνα, βατόμουρα, κ.α.)</a:t>
            </a:r>
          </a:p>
          <a:p>
            <a:r>
              <a:rPr lang="el-GR" dirty="0" smtClean="0"/>
              <a:t>Τα αρωματικά-φαρμακευτικά φυτά (ρίγανη, θυμάρι, τσάι του βουνού, </a:t>
            </a:r>
            <a:r>
              <a:rPr lang="el-GR" dirty="0" err="1" smtClean="0"/>
              <a:t>κ.α</a:t>
            </a:r>
            <a:r>
              <a:rPr lang="el-GR" dirty="0" smtClean="0"/>
              <a:t>)</a:t>
            </a:r>
          </a:p>
          <a:p>
            <a:r>
              <a:rPr lang="el-GR" dirty="0" smtClean="0"/>
              <a:t>Τα μελισσοτροφικά φυτά (απαραίτητα για την παραγωγή μελιού)</a:t>
            </a:r>
            <a:endParaRPr lang="el-GR" dirty="0"/>
          </a:p>
        </p:txBody>
      </p:sp>
    </p:spTree>
    <p:extLst>
      <p:ext uri="{BB962C8B-B14F-4D97-AF65-F5344CB8AC3E}">
        <p14:creationId xmlns="" xmlns:p14="http://schemas.microsoft.com/office/powerpoint/2010/main" val="3102806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877179"/>
          </a:xfrm>
        </p:spPr>
        <p:txBody>
          <a:bodyPr/>
          <a:lstStyle/>
          <a:p>
            <a:r>
              <a:rPr lang="el-GR" dirty="0" smtClean="0"/>
              <a:t> </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08167" y="3291330"/>
            <a:ext cx="3556966" cy="2161203"/>
          </a:xfrm>
        </p:spPr>
      </p:pic>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59864" y="524560"/>
            <a:ext cx="3645267" cy="2354234"/>
          </a:xfrm>
          <a:prstGeom prst="rect">
            <a:avLst/>
          </a:prstGeom>
        </p:spPr>
      </p:pic>
      <p:pic>
        <p:nvPicPr>
          <p:cNvPr id="7" name="Εικόνα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14612" y="3265765"/>
            <a:ext cx="3840588" cy="2254543"/>
          </a:xfrm>
          <a:prstGeom prst="rect">
            <a:avLst/>
          </a:prstGeom>
        </p:spPr>
      </p:pic>
    </p:spTree>
    <p:extLst>
      <p:ext uri="{BB962C8B-B14F-4D97-AF65-F5344CB8AC3E}">
        <p14:creationId xmlns="" xmlns:p14="http://schemas.microsoft.com/office/powerpoint/2010/main" val="1617757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70560" y="465668"/>
            <a:ext cx="9387840" cy="5858932"/>
          </a:xfrm>
          <a:prstGeom prst="rect">
            <a:avLst/>
          </a:prstGeom>
        </p:spPr>
      </p:pic>
    </p:spTree>
    <p:extLst>
      <p:ext uri="{BB962C8B-B14F-4D97-AF65-F5344CB8AC3E}">
        <p14:creationId xmlns="" xmlns:p14="http://schemas.microsoft.com/office/powerpoint/2010/main" val="2846568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28133" y="677332"/>
            <a:ext cx="9524999" cy="5621867"/>
          </a:xfrm>
          <a:prstGeom prst="rect">
            <a:avLst/>
          </a:prstGeom>
        </p:spPr>
      </p:pic>
    </p:spTree>
    <p:extLst>
      <p:ext uri="{BB962C8B-B14F-4D97-AF65-F5344CB8AC3E}">
        <p14:creationId xmlns="" xmlns:p14="http://schemas.microsoft.com/office/powerpoint/2010/main" val="2727990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554132" y="524932"/>
            <a:ext cx="4699339" cy="3081867"/>
          </a:xfrm>
        </p:spPr>
      </p:pic>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4550" y="507999"/>
            <a:ext cx="4401650" cy="3062383"/>
          </a:xfrm>
          <a:prstGeom prst="rect">
            <a:avLst/>
          </a:prstGeom>
        </p:spPr>
      </p:pic>
      <p:pic>
        <p:nvPicPr>
          <p:cNvPr id="6"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97867" y="4047067"/>
            <a:ext cx="2819399" cy="2167466"/>
          </a:xfrm>
          <a:prstGeom prst="rect">
            <a:avLst/>
          </a:prstGeom>
        </p:spPr>
      </p:pic>
      <p:pic>
        <p:nvPicPr>
          <p:cNvPr id="7" name="Εικόνα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391401" y="4038600"/>
            <a:ext cx="2811950" cy="2150533"/>
          </a:xfrm>
          <a:prstGeom prst="rect">
            <a:avLst/>
          </a:prstGeom>
        </p:spPr>
      </p:pic>
      <p:pic>
        <p:nvPicPr>
          <p:cNvPr id="8" name="Εικόνα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0266" y="4069915"/>
            <a:ext cx="2792667" cy="2143125"/>
          </a:xfrm>
          <a:prstGeom prst="rect">
            <a:avLst/>
          </a:prstGeom>
        </p:spPr>
      </p:pic>
    </p:spTree>
    <p:extLst>
      <p:ext uri="{BB962C8B-B14F-4D97-AF65-F5344CB8AC3E}">
        <p14:creationId xmlns="" xmlns:p14="http://schemas.microsoft.com/office/powerpoint/2010/main" val="2316739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921000" y="242369"/>
            <a:ext cx="5350933" cy="3258032"/>
          </a:xfrm>
        </p:spPr>
      </p:pic>
      <p:pic>
        <p:nvPicPr>
          <p:cNvPr id="11"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86455" y="3611810"/>
            <a:ext cx="5419346" cy="3068390"/>
          </a:xfrm>
          <a:prstGeom prst="rect">
            <a:avLst/>
          </a:prstGeom>
        </p:spPr>
      </p:pic>
    </p:spTree>
    <p:extLst>
      <p:ext uri="{BB962C8B-B14F-4D97-AF65-F5344CB8AC3E}">
        <p14:creationId xmlns="" xmlns:p14="http://schemas.microsoft.com/office/powerpoint/2010/main" val="238152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5737" y="465709"/>
            <a:ext cx="9402064" cy="610235"/>
          </a:xfrm>
        </p:spPr>
        <p:txBody>
          <a:bodyPr>
            <a:normAutofit/>
          </a:bodyPr>
          <a:lstStyle/>
          <a:p>
            <a:pPr algn="ctr"/>
            <a:r>
              <a:rPr lang="el-GR" sz="4000" b="1" dirty="0" smtClean="0">
                <a:latin typeface="+mn-lt"/>
                <a:cs typeface="Times New Roman" panose="02020603050405020304" pitchFamily="18" charset="0"/>
              </a:rPr>
              <a:t>Απειλεσ</a:t>
            </a:r>
            <a:endParaRPr lang="el-GR" sz="4000" b="1" dirty="0">
              <a:latin typeface="+mn-lt"/>
              <a:cs typeface="Times New Roman" panose="02020603050405020304" pitchFamily="18" charset="0"/>
            </a:endParaRPr>
          </a:p>
        </p:txBody>
      </p:sp>
      <p:sp>
        <p:nvSpPr>
          <p:cNvPr id="3" name="Θέση περιεχομένου 2"/>
          <p:cNvSpPr>
            <a:spLocks noGrp="1"/>
          </p:cNvSpPr>
          <p:nvPr>
            <p:ph idx="1"/>
          </p:nvPr>
        </p:nvSpPr>
        <p:spPr>
          <a:xfrm>
            <a:off x="1041400" y="1439334"/>
            <a:ext cx="8932333" cy="4563534"/>
          </a:xfrm>
          <a:solidFill>
            <a:schemeClr val="bg2"/>
          </a:solidFill>
        </p:spPr>
        <p:txBody>
          <a:bodyPr/>
          <a:lstStyle/>
          <a:p>
            <a:r>
              <a:rPr lang="el-GR" dirty="0" smtClean="0"/>
              <a:t>Εκχερσώσεις για την επέκταση της γεωργικής καλλιέργειας</a:t>
            </a:r>
          </a:p>
          <a:p>
            <a:r>
              <a:rPr lang="el-GR" dirty="0" smtClean="0"/>
              <a:t>Παράνομη υλοτομία</a:t>
            </a:r>
          </a:p>
          <a:p>
            <a:r>
              <a:rPr lang="el-GR" dirty="0" smtClean="0"/>
              <a:t>Πυρκαγιές</a:t>
            </a:r>
          </a:p>
          <a:p>
            <a:r>
              <a:rPr lang="el-GR" dirty="0" smtClean="0"/>
              <a:t>Υπερβόσκηση</a:t>
            </a:r>
          </a:p>
          <a:p>
            <a:r>
              <a:rPr lang="el-GR" dirty="0" smtClean="0"/>
              <a:t>Βόσκηση καμμένων δασών</a:t>
            </a:r>
          </a:p>
          <a:p>
            <a:r>
              <a:rPr lang="el-GR" dirty="0" smtClean="0"/>
              <a:t>Όξινη βροχή από αέριους ρυπαντές</a:t>
            </a:r>
          </a:p>
        </p:txBody>
      </p:sp>
    </p:spTree>
    <p:extLst>
      <p:ext uri="{BB962C8B-B14F-4D97-AF65-F5344CB8AC3E}">
        <p14:creationId xmlns="" xmlns:p14="http://schemas.microsoft.com/office/powerpoint/2010/main" val="1156258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4200" y="491066"/>
            <a:ext cx="9609667" cy="768773"/>
          </a:xfrm>
        </p:spPr>
        <p:txBody>
          <a:bodyPr>
            <a:normAutofit/>
          </a:bodyPr>
          <a:lstStyle/>
          <a:p>
            <a:pPr algn="ctr"/>
            <a:r>
              <a:rPr lang="el-GR" sz="4000" b="1" dirty="0" smtClean="0">
                <a:cs typeface="Times New Roman" panose="02020603050405020304" pitchFamily="18" charset="0"/>
              </a:rPr>
              <a:t>Προστασια των Δασων</a:t>
            </a:r>
            <a:endParaRPr lang="el-GR" sz="4000" b="1" dirty="0">
              <a:cs typeface="Times New Roman" panose="02020603050405020304" pitchFamily="18" charset="0"/>
            </a:endParaRPr>
          </a:p>
        </p:txBody>
      </p:sp>
      <p:sp>
        <p:nvSpPr>
          <p:cNvPr id="3" name="Θέση περιεχομένου 2"/>
          <p:cNvSpPr>
            <a:spLocks noGrp="1"/>
          </p:cNvSpPr>
          <p:nvPr>
            <p:ph idx="1"/>
          </p:nvPr>
        </p:nvSpPr>
        <p:spPr>
          <a:xfrm>
            <a:off x="863600" y="1609416"/>
            <a:ext cx="9118599" cy="4588184"/>
          </a:xfrm>
          <a:solidFill>
            <a:schemeClr val="bg2"/>
          </a:solidFill>
        </p:spPr>
        <p:txBody>
          <a:bodyPr>
            <a:normAutofit/>
          </a:bodyPr>
          <a:lstStyle/>
          <a:p>
            <a:r>
              <a:rPr lang="el-GR" dirty="0" smtClean="0"/>
              <a:t>Δεν ανάβουμε φωτιά</a:t>
            </a:r>
          </a:p>
          <a:p>
            <a:r>
              <a:rPr lang="el-GR" dirty="0" smtClean="0"/>
              <a:t>Δεν αφήνουμε σκουπίδια</a:t>
            </a:r>
          </a:p>
          <a:p>
            <a:r>
              <a:rPr lang="el-GR" dirty="0" smtClean="0"/>
              <a:t>Δεν ξεριζώνουμε τα φυτά</a:t>
            </a:r>
          </a:p>
          <a:p>
            <a:r>
              <a:rPr lang="el-GR" dirty="0" smtClean="0"/>
              <a:t>Δεν κόβουμε τα δέντρα</a:t>
            </a:r>
          </a:p>
          <a:p>
            <a:r>
              <a:rPr lang="el-GR" dirty="0" smtClean="0"/>
              <a:t>Δεν δημιουργούμε θόρυβο</a:t>
            </a:r>
          </a:p>
          <a:p>
            <a:r>
              <a:rPr lang="el-GR" dirty="0" smtClean="0"/>
              <a:t>Δεν κάνουμε παράνομη λαθροθηρία</a:t>
            </a:r>
          </a:p>
          <a:p>
            <a:r>
              <a:rPr lang="el-GR" dirty="0" smtClean="0"/>
              <a:t>Ενημερώνουμε το Δασαρχείο και την Πυροσβεστική αν αντιληφθούμε παράνομες ενέργειες</a:t>
            </a:r>
            <a:endParaRPr lang="el-GR" dirty="0"/>
          </a:p>
        </p:txBody>
      </p:sp>
    </p:spTree>
    <p:extLst>
      <p:ext uri="{BB962C8B-B14F-4D97-AF65-F5344CB8AC3E}">
        <p14:creationId xmlns="" xmlns:p14="http://schemas.microsoft.com/office/powerpoint/2010/main" val="1121162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20039"/>
            <a:ext cx="9652000" cy="1593427"/>
          </a:xfrm>
          <a:solidFill>
            <a:schemeClr val="tx2">
              <a:lumMod val="20000"/>
              <a:lumOff val="80000"/>
            </a:schemeClr>
          </a:solidFill>
        </p:spPr>
        <p:txBody>
          <a:bodyPr>
            <a:normAutofit/>
          </a:bodyPr>
          <a:lstStyle/>
          <a:p>
            <a:r>
              <a:rPr lang="el-GR" sz="2400" b="1" dirty="0" smtClean="0">
                <a:latin typeface="Times New Roman" panose="02020603050405020304" pitchFamily="18" charset="0"/>
                <a:cs typeface="Times New Roman" panose="02020603050405020304" pitchFamily="18" charset="0"/>
              </a:rPr>
              <a:t>Υπευθυνοι Προγραμματοσ</a:t>
            </a:r>
            <a:r>
              <a:rPr lang="en-US" sz="2400" dirty="0" smtClean="0">
                <a:latin typeface="Times New Roman" panose="02020603050405020304" pitchFamily="18" charset="0"/>
                <a:cs typeface="Times New Roman" panose="02020603050405020304" pitchFamily="18" charset="0"/>
              </a:rPr>
              <a:t>:</a:t>
            </a:r>
            <a:r>
              <a:rPr lang="el-GR" sz="2400" dirty="0" smtClean="0">
                <a:latin typeface="Times New Roman" panose="02020603050405020304" pitchFamily="18" charset="0"/>
                <a:cs typeface="Times New Roman" panose="02020603050405020304" pitchFamily="18" charset="0"/>
              </a:rPr>
              <a:t> </a:t>
            </a:r>
            <a:br>
              <a:rPr lang="el-GR" sz="2400" dirty="0" smtClean="0">
                <a:latin typeface="Times New Roman" panose="02020603050405020304" pitchFamily="18" charset="0"/>
                <a:cs typeface="Times New Roman" panose="02020603050405020304" pitchFamily="18" charset="0"/>
              </a:rPr>
            </a:br>
            <a:r>
              <a:rPr lang="el-GR" sz="2400" dirty="0" smtClean="0">
                <a:latin typeface="Times New Roman" panose="02020603050405020304" pitchFamily="18" charset="0"/>
                <a:cs typeface="Times New Roman" panose="02020603050405020304" pitchFamily="18" charset="0"/>
              </a:rPr>
              <a:t>                                              Στυλιανη Παπαπολυζοπουλου ΠΕ11</a:t>
            </a:r>
            <a:br>
              <a:rPr lang="el-GR" sz="2400" dirty="0" smtClean="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Ευανθια Διακοσταματη Ε.Β.Π</a:t>
            </a:r>
            <a:br>
              <a:rPr lang="el-GR" sz="2400" dirty="0" smtClean="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Αγγελικη Μπλαντη Ε.Β.Π</a:t>
            </a:r>
            <a:endParaRPr lang="el-GR" sz="24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600" y="2015066"/>
            <a:ext cx="9652000" cy="4440669"/>
          </a:xfrm>
          <a:solidFill>
            <a:schemeClr val="bg2"/>
          </a:solidFill>
        </p:spPr>
        <p:txBody>
          <a:bodyPr>
            <a:normAutofit/>
          </a:bodyPr>
          <a:lstStyle/>
          <a:p>
            <a:pPr marL="0" indent="0">
              <a:buNone/>
            </a:pPr>
            <a:endParaRPr lang="el-GR" sz="2400" u="sng" dirty="0" smtClean="0">
              <a:latin typeface="Times New Roman" panose="02020603050405020304" pitchFamily="18" charset="0"/>
              <a:cs typeface="Times New Roman" panose="02020603050405020304" pitchFamily="18" charset="0"/>
            </a:endParaRPr>
          </a:p>
          <a:p>
            <a:pPr marL="0" indent="0">
              <a:buNone/>
            </a:pPr>
            <a:r>
              <a:rPr lang="el-GR" sz="2400" u="sng" dirty="0" smtClean="0">
                <a:latin typeface="Times New Roman" panose="02020603050405020304" pitchFamily="18" charset="0"/>
                <a:cs typeface="Times New Roman" panose="02020603050405020304" pitchFamily="18" charset="0"/>
              </a:rPr>
              <a:t>Οι μαθητές</a:t>
            </a:r>
            <a:r>
              <a:rPr lang="en-US"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Α΄ Λυκείου-  Κ. Τσ.</a:t>
            </a:r>
          </a:p>
          <a:p>
            <a:pPr marL="0" indent="0">
              <a:buNone/>
            </a:pP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Β. Παπ.</a:t>
            </a:r>
          </a:p>
          <a:p>
            <a:pPr marL="0" indent="0">
              <a:buNone/>
            </a:pP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Π. Κωτ.</a:t>
            </a:r>
          </a:p>
          <a:p>
            <a:pPr marL="0" indent="0">
              <a:buNone/>
            </a:pP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Μ. Μπ.</a:t>
            </a:r>
          </a:p>
          <a:p>
            <a:pPr marL="0" indent="0">
              <a:buNone/>
            </a:pP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Δ΄ Γυμν.-  Γ. Μ.</a:t>
            </a:r>
          </a:p>
          <a:p>
            <a:pPr marL="0" indent="0">
              <a:buNone/>
            </a:pP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Ελ. Κ.</a:t>
            </a:r>
          </a:p>
          <a:p>
            <a:pPr marL="0" indent="0">
              <a:buNone/>
            </a:pP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Εφ. Χ</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85133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1" y="365125"/>
            <a:ext cx="9601200" cy="585851"/>
          </a:xfrm>
        </p:spPr>
        <p:txBody>
          <a:bodyPr>
            <a:normAutofit/>
          </a:bodyPr>
          <a:lstStyle/>
          <a:p>
            <a:pPr algn="ctr"/>
            <a:r>
              <a:rPr lang="el-GR" sz="2400" b="1" dirty="0" smtClean="0">
                <a:latin typeface="Times New Roman" panose="02020603050405020304" pitchFamily="18" charset="0"/>
                <a:cs typeface="Times New Roman" panose="02020603050405020304" pitchFamily="18" charset="0"/>
              </a:rPr>
              <a:t>Επιμορφωση απο το ΚΕ.ΠΕ.Α Μουζακιου 06/05/2022</a:t>
            </a:r>
            <a:endParaRPr lang="el-GR" sz="2400" b="1" dirty="0">
              <a:latin typeface="Times New Roman" panose="02020603050405020304" pitchFamily="18" charset="0"/>
              <a:cs typeface="Times New Roman" panose="02020603050405020304" pitchFamily="18" charset="0"/>
            </a:endParaRPr>
          </a:p>
        </p:txBody>
      </p:sp>
      <p:pic>
        <p:nvPicPr>
          <p:cNvPr id="6" name="Θέση περιεχομένου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328083" y="1566333"/>
            <a:ext cx="5048251" cy="381846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Εικόνα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74267" y="1549400"/>
            <a:ext cx="4758267" cy="3827271"/>
          </a:xfrm>
          <a:prstGeom prst="rect">
            <a:avLst/>
          </a:prstGeom>
        </p:spPr>
      </p:pic>
      <p:sp>
        <p:nvSpPr>
          <p:cNvPr id="5" name="4 - Αστέρι 5 ακτινών"/>
          <p:cNvSpPr/>
          <p:nvPr/>
        </p:nvSpPr>
        <p:spPr>
          <a:xfrm>
            <a:off x="2675467" y="3505200"/>
            <a:ext cx="270933" cy="28786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Αστέρι 5 ακτινών"/>
          <p:cNvSpPr/>
          <p:nvPr/>
        </p:nvSpPr>
        <p:spPr>
          <a:xfrm>
            <a:off x="2353733" y="3335867"/>
            <a:ext cx="237067" cy="2878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Αστέρι 5 ακτινών"/>
          <p:cNvSpPr/>
          <p:nvPr/>
        </p:nvSpPr>
        <p:spPr>
          <a:xfrm>
            <a:off x="3699933" y="3429000"/>
            <a:ext cx="211667" cy="2201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Αστέρι 5 ακτινών"/>
          <p:cNvSpPr/>
          <p:nvPr/>
        </p:nvSpPr>
        <p:spPr>
          <a:xfrm>
            <a:off x="2980267" y="3327400"/>
            <a:ext cx="152400" cy="13546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Αστέρι 5 ακτινών"/>
          <p:cNvSpPr/>
          <p:nvPr/>
        </p:nvSpPr>
        <p:spPr>
          <a:xfrm>
            <a:off x="4445000" y="3683000"/>
            <a:ext cx="372533" cy="330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Αστέρι 5 ακτινών"/>
          <p:cNvSpPr/>
          <p:nvPr/>
        </p:nvSpPr>
        <p:spPr>
          <a:xfrm>
            <a:off x="7535333" y="3428999"/>
            <a:ext cx="220133" cy="28786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Αστέρι 5 ακτινών"/>
          <p:cNvSpPr/>
          <p:nvPr/>
        </p:nvSpPr>
        <p:spPr>
          <a:xfrm>
            <a:off x="8060267" y="3378200"/>
            <a:ext cx="118533" cy="1693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Αστέρι 5 ακτινών"/>
          <p:cNvSpPr/>
          <p:nvPr/>
        </p:nvSpPr>
        <p:spPr>
          <a:xfrm>
            <a:off x="9203267" y="3767667"/>
            <a:ext cx="287866" cy="364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Αστέρι 5 ακτινών"/>
          <p:cNvSpPr/>
          <p:nvPr/>
        </p:nvSpPr>
        <p:spPr>
          <a:xfrm>
            <a:off x="7730067" y="3589867"/>
            <a:ext cx="220133" cy="2878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Αστέρι 5 ακτινών"/>
          <p:cNvSpPr/>
          <p:nvPr/>
        </p:nvSpPr>
        <p:spPr>
          <a:xfrm>
            <a:off x="8136467" y="3386667"/>
            <a:ext cx="211666" cy="237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Αστέρι 5 ακτινών"/>
          <p:cNvSpPr/>
          <p:nvPr/>
        </p:nvSpPr>
        <p:spPr>
          <a:xfrm>
            <a:off x="8669867" y="3471333"/>
            <a:ext cx="135466" cy="203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07661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5733" y="499534"/>
            <a:ext cx="9652000" cy="531706"/>
          </a:xfrm>
        </p:spPr>
        <p:txBody>
          <a:bodyPr>
            <a:normAutofit fontScale="90000"/>
          </a:bodyPr>
          <a:lstStyle/>
          <a:p>
            <a:r>
              <a:rPr lang="el-GR" dirty="0" smtClean="0"/>
              <a:t>                  </a:t>
            </a:r>
            <a:r>
              <a:rPr lang="el-GR" sz="2800" dirty="0" smtClean="0"/>
              <a:t>ΚΕ.ΠΕ.Α Μουζακιου  </a:t>
            </a:r>
            <a:r>
              <a:rPr lang="el-GR" sz="2900" dirty="0" smtClean="0"/>
              <a:t>06/05/2022</a:t>
            </a:r>
            <a:endParaRPr lang="el-GR" sz="29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153708" y="1237192"/>
            <a:ext cx="6462184" cy="4846638"/>
          </a:xfrm>
          <a:solidFill>
            <a:schemeClr val="accent1">
              <a:lumMod val="20000"/>
              <a:lumOff val="80000"/>
            </a:schemeClr>
          </a:solidFill>
        </p:spPr>
      </p:pic>
      <p:sp>
        <p:nvSpPr>
          <p:cNvPr id="5" name="4 - Αστέρι 5 ακτινών"/>
          <p:cNvSpPr/>
          <p:nvPr/>
        </p:nvSpPr>
        <p:spPr>
          <a:xfrm>
            <a:off x="4715933" y="2963333"/>
            <a:ext cx="304800" cy="3725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Αστέρι 5 ακτινών"/>
          <p:cNvSpPr/>
          <p:nvPr/>
        </p:nvSpPr>
        <p:spPr>
          <a:xfrm>
            <a:off x="6815667" y="3276600"/>
            <a:ext cx="304800" cy="36406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Αστέρι 5 ακτινών"/>
          <p:cNvSpPr/>
          <p:nvPr/>
        </p:nvSpPr>
        <p:spPr>
          <a:xfrm>
            <a:off x="5334000" y="3014133"/>
            <a:ext cx="389467" cy="2963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Αστέρι 5 ακτινών"/>
          <p:cNvSpPr/>
          <p:nvPr/>
        </p:nvSpPr>
        <p:spPr>
          <a:xfrm>
            <a:off x="5046133" y="3234267"/>
            <a:ext cx="2794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841022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74133"/>
            <a:ext cx="9652000" cy="599440"/>
          </a:xfrm>
        </p:spPr>
        <p:txBody>
          <a:bodyPr>
            <a:normAutofit fontScale="90000"/>
          </a:bodyPr>
          <a:lstStyle/>
          <a:p>
            <a:r>
              <a:rPr lang="el-GR" dirty="0" smtClean="0"/>
              <a:t>               </a:t>
            </a:r>
            <a:br>
              <a:rPr lang="el-GR" dirty="0" smtClean="0"/>
            </a:br>
            <a:r>
              <a:rPr lang="el-GR" dirty="0"/>
              <a:t/>
            </a:r>
            <a:br>
              <a:rPr lang="el-GR" dirty="0"/>
            </a:br>
            <a:r>
              <a:rPr lang="el-GR" sz="4400" dirty="0" smtClean="0"/>
              <a:t>ΒΙΒΛΙΟΓΡΑΦΙΑ</a:t>
            </a:r>
            <a:endParaRPr lang="el-GR" sz="4400" dirty="0"/>
          </a:p>
        </p:txBody>
      </p:sp>
      <p:sp>
        <p:nvSpPr>
          <p:cNvPr id="3" name="Θέση περιεχομένου 2"/>
          <p:cNvSpPr>
            <a:spLocks noGrp="1"/>
          </p:cNvSpPr>
          <p:nvPr>
            <p:ph idx="1"/>
          </p:nvPr>
        </p:nvSpPr>
        <p:spPr>
          <a:xfrm>
            <a:off x="609600" y="1363133"/>
            <a:ext cx="9652000" cy="5092603"/>
          </a:xfrm>
        </p:spPr>
        <p:txBody>
          <a:bodyPr>
            <a:normAutofit/>
          </a:bodyPr>
          <a:lstStyle/>
          <a:p>
            <a:r>
              <a:rPr lang="en-US" dirty="0">
                <a:hlinkClick r:id="rId2"/>
              </a:rPr>
              <a:t>https://el.wikipedia.org/wiki/%</a:t>
            </a:r>
            <a:r>
              <a:rPr lang="en-US" dirty="0" smtClean="0">
                <a:hlinkClick r:id="rId2"/>
              </a:rPr>
              <a:t>CE%94%CE%AC%CF%83%CE%BF%CF%82</a:t>
            </a:r>
            <a:endParaRPr lang="el-GR" dirty="0" smtClean="0"/>
          </a:p>
          <a:p>
            <a:r>
              <a:rPr lang="en-US" dirty="0">
                <a:hlinkClick r:id="rId3"/>
              </a:rPr>
              <a:t>https://</a:t>
            </a:r>
            <a:r>
              <a:rPr lang="en-US" dirty="0" smtClean="0">
                <a:hlinkClick r:id="rId3"/>
              </a:rPr>
              <a:t>www.wwf.gr/images/pdfs/to-dasos_mia-olokliromeni-proseggisi.pdf</a:t>
            </a:r>
            <a:endParaRPr lang="el-GR" dirty="0" smtClean="0"/>
          </a:p>
          <a:p>
            <a:r>
              <a:rPr lang="en-US" dirty="0">
                <a:hlinkClick r:id="rId4"/>
              </a:rPr>
              <a:t>https://</a:t>
            </a:r>
            <a:r>
              <a:rPr lang="en-US" dirty="0" smtClean="0">
                <a:hlinkClick r:id="rId4"/>
              </a:rPr>
              <a:t>www.eepf.gr/images/dasi/01.pdf</a:t>
            </a:r>
            <a:endParaRPr lang="el-GR" dirty="0" smtClean="0"/>
          </a:p>
          <a:p>
            <a:r>
              <a:rPr lang="en-US" dirty="0">
                <a:hlinkClick r:id="rId5"/>
              </a:rPr>
              <a:t>https://</a:t>
            </a:r>
            <a:r>
              <a:rPr lang="en-US" dirty="0" smtClean="0">
                <a:hlinkClick r:id="rId5"/>
              </a:rPr>
              <a:t>www.politeianet.gr/books/9789601638751-grundmann-emmanuelle-patakis-to-dasos-202093</a:t>
            </a:r>
            <a:endParaRPr lang="el-GR" dirty="0" smtClean="0"/>
          </a:p>
          <a:p>
            <a:r>
              <a:rPr lang="en-US" dirty="0">
                <a:hlinkClick r:id="rId6"/>
              </a:rPr>
              <a:t>https://www.kpem.gr</a:t>
            </a:r>
            <a:r>
              <a:rPr lang="en-US" dirty="0" smtClean="0">
                <a:hlinkClick r:id="rId6"/>
              </a:rPr>
              <a:t>/</a:t>
            </a:r>
            <a:endParaRPr lang="el-GR" dirty="0" smtClean="0"/>
          </a:p>
          <a:p>
            <a:r>
              <a:rPr lang="en-US" dirty="0">
                <a:hlinkClick r:id="rId7"/>
              </a:rPr>
              <a:t>http://</a:t>
            </a:r>
            <a:r>
              <a:rPr lang="en-US" dirty="0" smtClean="0">
                <a:hlinkClick r:id="rId7"/>
              </a:rPr>
              <a:t>photodentro.edu.gr/photodentro/MA-SPITI_GIA_OLOUS_A-G_pidx0047371/Sunodeutiko%20uliko/Fulla%20Ergasias.pdf</a:t>
            </a:r>
            <a:endParaRPr lang="el-GR" dirty="0" smtClean="0"/>
          </a:p>
          <a:p>
            <a:endParaRPr lang="el-GR" dirty="0"/>
          </a:p>
        </p:txBody>
      </p:sp>
    </p:spTree>
    <p:extLst>
      <p:ext uri="{BB962C8B-B14F-4D97-AF65-F5344CB8AC3E}">
        <p14:creationId xmlns="" xmlns:p14="http://schemas.microsoft.com/office/powerpoint/2010/main" val="338530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9334" y="431799"/>
            <a:ext cx="7924800" cy="660401"/>
          </a:xfrm>
        </p:spPr>
        <p:txBody>
          <a:bodyPr>
            <a:normAutofit/>
          </a:bodyPr>
          <a:lstStyle/>
          <a:p>
            <a:pPr algn="ctr"/>
            <a:r>
              <a:rPr lang="el-GR" sz="4000" b="1" dirty="0" smtClean="0">
                <a:latin typeface="Times New Roman" panose="02020603050405020304" pitchFamily="18" charset="0"/>
                <a:cs typeface="Times New Roman" panose="02020603050405020304" pitchFamily="18" charset="0"/>
              </a:rPr>
              <a:t>Προστατεψε το Δασοσ</a:t>
            </a:r>
            <a:endParaRPr lang="el-GR" sz="4000" b="1" dirty="0">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12334" y="1549399"/>
            <a:ext cx="8221134" cy="4334933"/>
          </a:xfrm>
        </p:spPr>
      </p:pic>
    </p:spTree>
    <p:extLst>
      <p:ext uri="{BB962C8B-B14F-4D97-AF65-F5344CB8AC3E}">
        <p14:creationId xmlns="" xmlns:p14="http://schemas.microsoft.com/office/powerpoint/2010/main" val="95590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20040"/>
            <a:ext cx="9652000" cy="916093"/>
          </a:xfrm>
        </p:spPr>
        <p:txBody>
          <a:bodyPr>
            <a:normAutofit/>
          </a:bodyPr>
          <a:lstStyle/>
          <a:p>
            <a:pPr algn="ctr"/>
            <a:r>
              <a:rPr lang="el-GR" sz="4000" b="1" dirty="0" smtClean="0">
                <a:cs typeface="Times New Roman" panose="02020603050405020304" pitchFamily="18" charset="0"/>
              </a:rPr>
              <a:t>Επιλογη θεματοσ</a:t>
            </a:r>
            <a:endParaRPr lang="el-GR" sz="4000" b="1" dirty="0">
              <a:cs typeface="Times New Roman" panose="02020603050405020304" pitchFamily="18" charset="0"/>
            </a:endParaRPr>
          </a:p>
        </p:txBody>
      </p:sp>
      <p:sp>
        <p:nvSpPr>
          <p:cNvPr id="3" name="Θέση περιεχομένου 2"/>
          <p:cNvSpPr>
            <a:spLocks noGrp="1"/>
          </p:cNvSpPr>
          <p:nvPr>
            <p:ph idx="1"/>
          </p:nvPr>
        </p:nvSpPr>
        <p:spPr>
          <a:xfrm>
            <a:off x="609600" y="1667933"/>
            <a:ext cx="9652000" cy="4529667"/>
          </a:xfrm>
          <a:solidFill>
            <a:schemeClr val="bg2"/>
          </a:solidFill>
        </p:spPr>
        <p:txBody>
          <a:bodyPr/>
          <a:lstStyle/>
          <a:p>
            <a:r>
              <a:rPr lang="el-GR" dirty="0" smtClean="0">
                <a:cs typeface="Times New Roman" pitchFamily="18" charset="0"/>
              </a:rPr>
              <a:t>Οι καταστροφικές πυρκαγιές στην Εύβοια, η καταστροφή του δασικού πλούτου, της χλωρίδας και της πανίδας. </a:t>
            </a:r>
          </a:p>
          <a:p>
            <a:r>
              <a:rPr lang="el-GR" dirty="0" smtClean="0">
                <a:cs typeface="Times New Roman" pitchFamily="18" charset="0"/>
              </a:rPr>
              <a:t>Η καταστροφή των καλλιεργειών. </a:t>
            </a:r>
          </a:p>
          <a:p>
            <a:r>
              <a:rPr lang="el-GR" dirty="0" smtClean="0">
                <a:cs typeface="Times New Roman" pitchFamily="18" charset="0"/>
              </a:rPr>
              <a:t>Η απώλεια οικονομικών πόρων.</a:t>
            </a:r>
          </a:p>
          <a:p>
            <a:r>
              <a:rPr lang="el-GR" dirty="0" smtClean="0">
                <a:cs typeface="Times New Roman" pitchFamily="18" charset="0"/>
              </a:rPr>
              <a:t>Οι τραγικές στιγμές που έζησαν και ζουν οι κάτοικοι της περιοχής αυτής.</a:t>
            </a:r>
          </a:p>
          <a:p>
            <a:r>
              <a:rPr lang="el-GR" dirty="0" smtClean="0">
                <a:cs typeface="Times New Roman" pitchFamily="18" charset="0"/>
              </a:rPr>
              <a:t>Η ανάγκη προστασίας του δάσους και η συμβολή όλων των ανθρώπων. </a:t>
            </a:r>
            <a:endParaRPr lang="el-GR" dirty="0">
              <a:cs typeface="Times New Roman" pitchFamily="18" charset="0"/>
            </a:endParaRPr>
          </a:p>
        </p:txBody>
      </p:sp>
    </p:spTree>
    <p:extLst>
      <p:ext uri="{BB962C8B-B14F-4D97-AF65-F5344CB8AC3E}">
        <p14:creationId xmlns="" xmlns:p14="http://schemas.microsoft.com/office/powerpoint/2010/main" val="1182908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20040"/>
            <a:ext cx="9652000" cy="907627"/>
          </a:xfrm>
        </p:spPr>
        <p:txBody>
          <a:bodyPr/>
          <a:lstStyle/>
          <a:p>
            <a:pPr algn="ctr"/>
            <a:r>
              <a:rPr lang="el-GR" sz="4000" dirty="0" smtClean="0">
                <a:latin typeface="+mn-lt"/>
                <a:cs typeface="Times New Roman" panose="02020603050405020304" pitchFamily="18" charset="0"/>
              </a:rPr>
              <a:t>Θεματικεσ ενοτητεσ</a:t>
            </a:r>
            <a:endParaRPr lang="el-GR" sz="4000" dirty="0">
              <a:latin typeface="+mn-lt"/>
              <a:cs typeface="Times New Roman" panose="02020603050405020304" pitchFamily="18" charset="0"/>
            </a:endParaRPr>
          </a:p>
        </p:txBody>
      </p:sp>
      <p:sp>
        <p:nvSpPr>
          <p:cNvPr id="3" name="Θέση περιεχομένου 2"/>
          <p:cNvSpPr>
            <a:spLocks noGrp="1"/>
          </p:cNvSpPr>
          <p:nvPr>
            <p:ph idx="1"/>
          </p:nvPr>
        </p:nvSpPr>
        <p:spPr>
          <a:xfrm>
            <a:off x="999066" y="1490133"/>
            <a:ext cx="9228667" cy="4809067"/>
          </a:xfrm>
          <a:solidFill>
            <a:schemeClr val="bg2"/>
          </a:solidFill>
        </p:spPr>
        <p:txBody>
          <a:bodyPr/>
          <a:lstStyle/>
          <a:p>
            <a:r>
              <a:rPr lang="el-GR" dirty="0" smtClean="0"/>
              <a:t>Οφέλη του δάσους</a:t>
            </a:r>
          </a:p>
          <a:p>
            <a:r>
              <a:rPr lang="el-GR" dirty="0" smtClean="0"/>
              <a:t>Χλωρίδα και πανίδα</a:t>
            </a:r>
          </a:p>
          <a:p>
            <a:r>
              <a:rPr lang="el-GR" dirty="0" smtClean="0"/>
              <a:t> Κίνδυνοι και Προστασία του δάσους</a:t>
            </a:r>
            <a:endParaRPr lang="el-GR" dirty="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98859" y="3071368"/>
            <a:ext cx="6327648" cy="2987040"/>
          </a:xfrm>
          <a:prstGeom prst="rect">
            <a:avLst/>
          </a:prstGeom>
        </p:spPr>
      </p:pic>
    </p:spTree>
    <p:extLst>
      <p:ext uri="{BB962C8B-B14F-4D97-AF65-F5344CB8AC3E}">
        <p14:creationId xmlns="" xmlns:p14="http://schemas.microsoft.com/office/powerpoint/2010/main" val="2116566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33400"/>
            <a:ext cx="9652000" cy="812800"/>
          </a:xfrm>
        </p:spPr>
        <p:txBody>
          <a:bodyPr>
            <a:normAutofit/>
          </a:bodyPr>
          <a:lstStyle/>
          <a:p>
            <a:pPr algn="ctr"/>
            <a:r>
              <a:rPr lang="el-GR" sz="4000" dirty="0" smtClean="0">
                <a:cs typeface="Times New Roman" panose="02020603050405020304" pitchFamily="18" charset="0"/>
              </a:rPr>
              <a:t>Καταιγισμοσ ιδεων</a:t>
            </a:r>
            <a:endParaRPr lang="el-GR" sz="4000" dirty="0">
              <a:cs typeface="Times New Roman" panose="02020603050405020304" pitchFamily="18" charset="0"/>
            </a:endParaRPr>
          </a:p>
        </p:txBody>
      </p:sp>
      <p:pic>
        <p:nvPicPr>
          <p:cNvPr id="5" name="Θέση περιεχομένου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838200" y="1557867"/>
            <a:ext cx="9067800" cy="4619097"/>
          </a:xfrm>
          <a:ln>
            <a:solidFill>
              <a:schemeClr val="accent1">
                <a:lumMod val="60000"/>
                <a:lumOff val="40000"/>
              </a:schemeClr>
            </a:solidFill>
          </a:ln>
        </p:spPr>
      </p:pic>
    </p:spTree>
    <p:extLst>
      <p:ext uri="{BB962C8B-B14F-4D97-AF65-F5344CB8AC3E}">
        <p14:creationId xmlns="" xmlns:p14="http://schemas.microsoft.com/office/powerpoint/2010/main" val="1810653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9152467" cy="676274"/>
          </a:xfrm>
        </p:spPr>
        <p:txBody>
          <a:bodyPr>
            <a:normAutofit/>
          </a:bodyPr>
          <a:lstStyle/>
          <a:p>
            <a:pPr algn="ctr"/>
            <a:r>
              <a:rPr lang="el-GR" sz="4000" dirty="0" smtClean="0"/>
              <a:t>ΚΟΛΑΖ</a:t>
            </a:r>
            <a:endParaRPr lang="el-GR" sz="4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38200" y="1168400"/>
            <a:ext cx="9093200" cy="4893733"/>
          </a:xfrm>
        </p:spPr>
      </p:pic>
    </p:spTree>
    <p:extLst>
      <p:ext uri="{BB962C8B-B14F-4D97-AF65-F5344CB8AC3E}">
        <p14:creationId xmlns="" xmlns:p14="http://schemas.microsoft.com/office/powerpoint/2010/main" val="2759426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20040"/>
            <a:ext cx="9652000" cy="780627"/>
          </a:xfrm>
        </p:spPr>
        <p:txBody>
          <a:bodyPr>
            <a:normAutofit/>
          </a:bodyPr>
          <a:lstStyle/>
          <a:p>
            <a:pPr algn="ctr"/>
            <a:r>
              <a:rPr lang="el-GR" sz="4000" b="1" dirty="0" smtClean="0">
                <a:cs typeface="Times New Roman" panose="02020603050405020304" pitchFamily="18" charset="0"/>
              </a:rPr>
              <a:t>Η αειφορια στην Αρχαιοτητα</a:t>
            </a:r>
            <a:endParaRPr lang="el-GR" sz="4000" b="1" dirty="0">
              <a:cs typeface="Times New Roman" panose="02020603050405020304" pitchFamily="18" charset="0"/>
            </a:endParaRPr>
          </a:p>
        </p:txBody>
      </p:sp>
      <p:sp>
        <p:nvSpPr>
          <p:cNvPr id="3" name="Θέση περιεχομένου 2"/>
          <p:cNvSpPr>
            <a:spLocks noGrp="1"/>
          </p:cNvSpPr>
          <p:nvPr>
            <p:ph idx="1"/>
          </p:nvPr>
        </p:nvSpPr>
        <p:spPr>
          <a:xfrm>
            <a:off x="609600" y="1413934"/>
            <a:ext cx="9652000" cy="4851400"/>
          </a:xfrm>
          <a:solidFill>
            <a:schemeClr val="bg2"/>
          </a:solidFill>
        </p:spPr>
        <p:txBody>
          <a:bodyPr>
            <a:normAutofit fontScale="77500" lnSpcReduction="20000"/>
          </a:bodyPr>
          <a:lstStyle/>
          <a:p>
            <a:r>
              <a:rPr lang="el-GR" dirty="0" smtClean="0">
                <a:latin typeface="Times New Roman" pitchFamily="18" charset="0"/>
                <a:cs typeface="Times New Roman" pitchFamily="18" charset="0"/>
              </a:rPr>
              <a:t>Ο </a:t>
            </a:r>
            <a:r>
              <a:rPr lang="el-GR" b="1" dirty="0" smtClean="0">
                <a:latin typeface="Times New Roman" pitchFamily="18" charset="0"/>
                <a:cs typeface="Times New Roman" pitchFamily="18" charset="0"/>
              </a:rPr>
              <a:t>Ερυσίχθονας ο Θεσσαλός</a:t>
            </a:r>
            <a:r>
              <a:rPr lang="el-GR" dirty="0" smtClean="0">
                <a:latin typeface="Times New Roman" pitchFamily="18" charset="0"/>
                <a:cs typeface="Times New Roman" pitchFamily="18" charset="0"/>
              </a:rPr>
              <a:t> ήταν μυθικός γιος του </a:t>
            </a:r>
            <a:r>
              <a:rPr lang="el-GR" dirty="0" smtClean="0">
                <a:latin typeface="Times New Roman" pitchFamily="18" charset="0"/>
                <a:cs typeface="Times New Roman" pitchFamily="18" charset="0"/>
                <a:hlinkClick r:id="rId3" tooltip="Μυρμιδόνας (δεν έχει γραφτεί ακόμα)"/>
              </a:rPr>
              <a:t>Μυρμιδόνα</a:t>
            </a:r>
            <a:r>
              <a:rPr lang="el-GR" dirty="0" smtClean="0">
                <a:latin typeface="Times New Roman" pitchFamily="18" charset="0"/>
                <a:cs typeface="Times New Roman" pitchFamily="18" charset="0"/>
              </a:rPr>
              <a:t> ή του </a:t>
            </a:r>
            <a:r>
              <a:rPr lang="el-GR" dirty="0" smtClean="0">
                <a:latin typeface="Times New Roman" pitchFamily="18" charset="0"/>
                <a:cs typeface="Times New Roman" pitchFamily="18" charset="0"/>
                <a:hlinkClick r:id="rId4" tooltip="Τρίοπας"/>
              </a:rPr>
              <a:t>Τρίοπα</a:t>
            </a:r>
            <a:r>
              <a:rPr lang="el-GR" dirty="0" smtClean="0">
                <a:latin typeface="Times New Roman" pitchFamily="18" charset="0"/>
                <a:cs typeface="Times New Roman" pitchFamily="18" charset="0"/>
              </a:rPr>
              <a:t> και εγγονός του θεού </a:t>
            </a:r>
            <a:r>
              <a:rPr lang="el-GR" dirty="0" smtClean="0">
                <a:latin typeface="Times New Roman" pitchFamily="18" charset="0"/>
                <a:cs typeface="Times New Roman" pitchFamily="18" charset="0"/>
                <a:hlinkClick r:id="rId5" tooltip="Ποσειδώνας (μυθολογία)"/>
              </a:rPr>
              <a:t>Ποσειδώνα</a:t>
            </a:r>
            <a:r>
              <a:rPr lang="el-GR" dirty="0" smtClean="0">
                <a:latin typeface="Times New Roman" pitchFamily="18" charset="0"/>
                <a:cs typeface="Times New Roman" pitchFamily="18" charset="0"/>
              </a:rPr>
              <a:t>.</a:t>
            </a:r>
          </a:p>
          <a:p>
            <a:pPr>
              <a:buNone/>
            </a:pPr>
            <a:endParaRPr lang="el-GR" dirty="0" smtClean="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Ο Ερυσίχθονας ήταν γνωστός για την ασέβειά του. Μια ημέρα πήρε μαζί του 20 δούλους του και πήγε στο άλσος που είχαν αφιερώσει οι </a:t>
            </a:r>
            <a:r>
              <a:rPr lang="el-GR" dirty="0" smtClean="0">
                <a:latin typeface="Times New Roman" pitchFamily="18" charset="0"/>
                <a:cs typeface="Times New Roman" pitchFamily="18" charset="0"/>
                <a:hlinkClick r:id="rId6" tooltip="Πελασγοί"/>
              </a:rPr>
              <a:t>Πελασγοί</a:t>
            </a:r>
            <a:r>
              <a:rPr lang="el-GR" dirty="0" smtClean="0">
                <a:latin typeface="Times New Roman" pitchFamily="18" charset="0"/>
                <a:cs typeface="Times New Roman" pitchFamily="18" charset="0"/>
              </a:rPr>
              <a:t> στη θεά </a:t>
            </a:r>
            <a:r>
              <a:rPr lang="el-GR" dirty="0" smtClean="0">
                <a:latin typeface="Times New Roman" pitchFamily="18" charset="0"/>
                <a:cs typeface="Times New Roman" pitchFamily="18" charset="0"/>
                <a:hlinkClick r:id="rId7" tooltip="Δήμητρα (μυθολογία)"/>
              </a:rPr>
              <a:t>Δήμητρα</a:t>
            </a:r>
            <a:r>
              <a:rPr lang="el-GR" dirty="0" smtClean="0">
                <a:latin typeface="Times New Roman" pitchFamily="18" charset="0"/>
                <a:cs typeface="Times New Roman" pitchFamily="18" charset="0"/>
              </a:rPr>
              <a:t>. Εκεί διέταξε τους δούλους να κόψουν τα δέντρα για να μπορέσει να χτίσει εκεί παλάτι στο οποίο θα γλεντούσε με τους φίλους του. Ανάμεσα στα άλλα δέντρα βρισκόταν και μία πανύψηλη </a:t>
            </a:r>
            <a:r>
              <a:rPr lang="el-GR" dirty="0" smtClean="0">
                <a:latin typeface="Times New Roman" pitchFamily="18" charset="0"/>
                <a:cs typeface="Times New Roman" pitchFamily="18" charset="0"/>
                <a:hlinkClick r:id="rId8" tooltip="Λεύκα"/>
              </a:rPr>
              <a:t>λεύκα</a:t>
            </a:r>
            <a:r>
              <a:rPr lang="el-GR" dirty="0" smtClean="0">
                <a:latin typeface="Times New Roman" pitchFamily="18" charset="0"/>
                <a:cs typeface="Times New Roman" pitchFamily="18" charset="0"/>
              </a:rPr>
              <a:t> που ήταν το αγαπημένο δέντρο της Δήμητρας. Γύρω από τη λεύκα αυτή οι Δρυάδες </a:t>
            </a:r>
            <a:r>
              <a:rPr lang="el-GR" dirty="0" smtClean="0">
                <a:latin typeface="Times New Roman" pitchFamily="18" charset="0"/>
                <a:cs typeface="Times New Roman" pitchFamily="18" charset="0"/>
                <a:hlinkClick r:id="rId9" tooltip="Νύμφες"/>
              </a:rPr>
              <a:t>Νύμφες</a:t>
            </a:r>
            <a:r>
              <a:rPr lang="el-GR" dirty="0" smtClean="0">
                <a:latin typeface="Times New Roman" pitchFamily="18" charset="0"/>
                <a:cs typeface="Times New Roman" pitchFamily="18" charset="0"/>
              </a:rPr>
              <a:t> έψελναν τα όμορφα τραγούδια τους και χόρευαν τους μαγικούς χορούς τους. Ο ασεβής Ερυσίχθονας δεν σταμάτησε το καταστρεπτικό του έργο ούτε μπροστά στο ιερό αυτό δέντρο. Με την πρώτη όμως τσεκουριά που του έδωσε παρουσιάσθηκε ενώπιόν του η ιέρεια της Δήμητρας Νικίππη, που δεν ήταν παρά η ίδια η θεά μεταμορφωμένη. Η ιέρεια προσπάθησε να σταματήσει το κόψιμο των δέντρων, αλλά ο Ερυσίχθονας την απείλησε με την </a:t>
            </a:r>
            <a:r>
              <a:rPr lang="el-GR" dirty="0" smtClean="0">
                <a:latin typeface="Times New Roman" pitchFamily="18" charset="0"/>
                <a:cs typeface="Times New Roman" pitchFamily="18" charset="0"/>
                <a:hlinkClick r:id="rId10" tooltip="Αξίνα"/>
              </a:rPr>
              <a:t>αξίνα</a:t>
            </a:r>
            <a:r>
              <a:rPr lang="el-GR" dirty="0" smtClean="0">
                <a:latin typeface="Times New Roman" pitchFamily="18" charset="0"/>
                <a:cs typeface="Times New Roman" pitchFamily="18" charset="0"/>
              </a:rPr>
              <a:t> του. Η θεά τότε πέταξε τη μεταμφίεση της ιέρειας και εμφανίσθηκε με όλη της τη θεϊκή μεγαλοπρέπεια. Οι δούλοι σκόρπισαν από δω και από κει, και ήταν έτοιμοι να πεθάνουν από τον φόβο τους. Η Δήμητρα όμως τους λυπήθηκε και τους άφησε να φύγουν χωρίς να τους βλάψει, ενώ τον ασεβή Ερυσίχθονα τον τιμώρησε με ακράτητη πείνα.</a:t>
            </a:r>
          </a:p>
          <a:p>
            <a:endParaRPr lang="el-GR" dirty="0"/>
          </a:p>
        </p:txBody>
      </p:sp>
    </p:spTree>
    <p:extLst>
      <p:ext uri="{BB962C8B-B14F-4D97-AF65-F5344CB8AC3E}">
        <p14:creationId xmlns="" xmlns:p14="http://schemas.microsoft.com/office/powerpoint/2010/main" val="264611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7400" y="652990"/>
            <a:ext cx="9008533" cy="464608"/>
          </a:xfrm>
        </p:spPr>
        <p:txBody>
          <a:bodyPr>
            <a:noAutofit/>
          </a:bodyPr>
          <a:lstStyle/>
          <a:p>
            <a:pPr algn="ctr"/>
            <a:r>
              <a:rPr lang="el-GR" sz="4000" dirty="0" smtClean="0">
                <a:cs typeface="Times New Roman" panose="02020603050405020304" pitchFamily="18" charset="0"/>
              </a:rPr>
              <a:t>Η αειφορια στην Αρχαιοτητα</a:t>
            </a:r>
            <a:endParaRPr lang="el-GR" sz="4000" dirty="0"/>
          </a:p>
        </p:txBody>
      </p:sp>
      <p:sp>
        <p:nvSpPr>
          <p:cNvPr id="3" name="Θέση περιεχομένου 2"/>
          <p:cNvSpPr>
            <a:spLocks noGrp="1"/>
          </p:cNvSpPr>
          <p:nvPr>
            <p:ph idx="1"/>
          </p:nvPr>
        </p:nvSpPr>
        <p:spPr>
          <a:xfrm>
            <a:off x="778931" y="1422400"/>
            <a:ext cx="9254067" cy="4834467"/>
          </a:xfrm>
          <a:solidFill>
            <a:schemeClr val="bg2"/>
          </a:solidFill>
        </p:spPr>
        <p:txBody>
          <a:bodyPr>
            <a:noAutofit/>
          </a:bodyPr>
          <a:lstStyle/>
          <a:p>
            <a:endParaRPr lang="el-GR" sz="1800" dirty="0">
              <a:latin typeface="Times New Roman" panose="02020603050405020304" pitchFamily="18" charset="0"/>
              <a:cs typeface="Times New Roman" panose="02020603050405020304" pitchFamily="18" charset="0"/>
            </a:endParaRPr>
          </a:p>
          <a:p>
            <a:pPr algn="just"/>
            <a:r>
              <a:rPr lang="el-GR" sz="2000" dirty="0" smtClean="0">
                <a:latin typeface="Times New Roman" panose="02020603050405020304" pitchFamily="18" charset="0"/>
                <a:cs typeface="Times New Roman" panose="02020603050405020304" pitchFamily="18" charset="0"/>
              </a:rPr>
              <a:t>Από </a:t>
            </a:r>
            <a:r>
              <a:rPr lang="el-GR" sz="2000" dirty="0">
                <a:latin typeface="Times New Roman" panose="02020603050405020304" pitchFamily="18" charset="0"/>
                <a:cs typeface="Times New Roman" panose="02020603050405020304" pitchFamily="18" charset="0"/>
              </a:rPr>
              <a:t>τη στιγμή εκείνη ο Ερυσίχθων άρχισε να τρώει ό,τι έβρισκε μπροστά του. Αφού έφαγε ό,τι φαγώσιμο βρισκόταν στο σπίτι του και όλα του τα ζώα, άρχισε να γυρίζει στους δρόμους και να αρπάζει τις προσφορές από τους </a:t>
            </a:r>
            <a:r>
              <a:rPr lang="el-GR" sz="2000" dirty="0">
                <a:latin typeface="Times New Roman" panose="02020603050405020304" pitchFamily="18" charset="0"/>
                <a:cs typeface="Times New Roman" panose="02020603050405020304" pitchFamily="18" charset="0"/>
                <a:hlinkClick r:id="rId3" tooltip="Βωμός"/>
              </a:rPr>
              <a:t>βωμούς</a:t>
            </a:r>
            <a:r>
              <a:rPr lang="el-GR" sz="2000" dirty="0">
                <a:latin typeface="Times New Roman" panose="02020603050405020304" pitchFamily="18" charset="0"/>
                <a:cs typeface="Times New Roman" panose="02020603050405020304" pitchFamily="18" charset="0"/>
              </a:rPr>
              <a:t>. Οι δυστυχισμένοι οι γονείς του δεν ήξεραν πώς να τον βοηθήσουν. Ο πατέρας του κατέφυγε στον Ποσειδώνα, ο οποίος όμως ήταν εξίσου ανίκανος να θεραπεύσει τον εγγονό του από το κακό που τον βρήκε. Στο μεταξύ ο Ερυσίχθονας βασανιζόταν όλο και περισσότερο από την πείνα. Πούλησε την κόρη του </a:t>
            </a:r>
            <a:r>
              <a:rPr lang="el-GR" sz="2000" dirty="0">
                <a:latin typeface="Times New Roman" panose="02020603050405020304" pitchFamily="18" charset="0"/>
                <a:cs typeface="Times New Roman" panose="02020603050405020304" pitchFamily="18" charset="0"/>
                <a:hlinkClick r:id="rId4" tooltip="Μήστρα"/>
              </a:rPr>
              <a:t>Μήστρα</a:t>
            </a:r>
            <a:r>
              <a:rPr lang="el-GR" sz="2000" dirty="0">
                <a:latin typeface="Times New Roman" panose="02020603050405020304" pitchFamily="18" charset="0"/>
                <a:cs typeface="Times New Roman" panose="02020603050405020304" pitchFamily="18" charset="0"/>
              </a:rPr>
              <a:t> για να αγοράσει τρόφιμα. Αλλά η Μήστρα, που ήταν </a:t>
            </a:r>
            <a:r>
              <a:rPr lang="el-GR" sz="2000" dirty="0">
                <a:latin typeface="Times New Roman" panose="02020603050405020304" pitchFamily="18" charset="0"/>
                <a:cs typeface="Times New Roman" panose="02020603050405020304" pitchFamily="18" charset="0"/>
                <a:hlinkClick r:id="rId5" tooltip="Μάγισσα (δεν έχει γραφτεί ακόμα)"/>
              </a:rPr>
              <a:t>μάγισσα</a:t>
            </a:r>
            <a:r>
              <a:rPr lang="el-GR" sz="2000" dirty="0">
                <a:latin typeface="Times New Roman" panose="02020603050405020304" pitchFamily="18" charset="0"/>
                <a:cs typeface="Times New Roman" panose="02020603050405020304" pitchFamily="18" charset="0"/>
              </a:rPr>
              <a:t>, επέστρεψε στο σπίτι της και παρεκάλεσε και πάλι τον Ποσειδώνα. Ο θεός, μη μπορώντας να βοηθήσει τον Ερυσίχθονα, έδωσε στη Μήστρα την ικανότητα να μεταμορφώνεται σε διάφορα ζώα και να ξεφεύγει από τον πατέρα της. Μία εκδοχή αναφέρει ότι η Μήστρα, από δική της πρωτοβουλία, εκμεταλλεύθηκε το χάρισμα της μεταμορφώσεως για να πουλιέται ως δούλα συνεχώς και να βοηθά έτσι τον πατέρα της. Αλλά στο τέλος, ο Ερυσίχθονας, μη έχοντας να φάει τίποτα πια, άρχισε να τρώει το ίδιο του το κρέας μέχρι που πέθανε.</a:t>
            </a:r>
          </a:p>
        </p:txBody>
      </p:sp>
    </p:spTree>
    <p:extLst>
      <p:ext uri="{BB962C8B-B14F-4D97-AF65-F5344CB8AC3E}">
        <p14:creationId xmlns="" xmlns:p14="http://schemas.microsoft.com/office/powerpoint/2010/main" val="595631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58800"/>
            <a:ext cx="9652000" cy="440267"/>
          </a:xfrm>
        </p:spPr>
        <p:txBody>
          <a:bodyPr>
            <a:normAutofit fontScale="90000"/>
          </a:bodyPr>
          <a:lstStyle/>
          <a:p>
            <a:pPr algn="ctr"/>
            <a:r>
              <a:rPr lang="el-GR" sz="4400" b="1" dirty="0" smtClean="0">
                <a:cs typeface="Times New Roman" panose="02020603050405020304" pitchFamily="18" charset="0"/>
              </a:rPr>
              <a:t>Τι ειναι δασοσ</a:t>
            </a:r>
            <a:endParaRPr lang="el-GR" sz="4400" b="1" dirty="0">
              <a:cs typeface="Times New Roman" panose="02020603050405020304" pitchFamily="18" charset="0"/>
            </a:endParaRPr>
          </a:p>
        </p:txBody>
      </p:sp>
      <p:sp>
        <p:nvSpPr>
          <p:cNvPr id="3" name="Θέση περιεχομένου 2"/>
          <p:cNvSpPr>
            <a:spLocks noGrp="1"/>
          </p:cNvSpPr>
          <p:nvPr>
            <p:ph idx="1"/>
          </p:nvPr>
        </p:nvSpPr>
        <p:spPr>
          <a:xfrm>
            <a:off x="609600" y="1413934"/>
            <a:ext cx="9652000" cy="4842934"/>
          </a:xfrm>
          <a:solidFill>
            <a:schemeClr val="bg2"/>
          </a:solidFill>
        </p:spPr>
        <p:txBody>
          <a:bodyPr/>
          <a:lstStyle/>
          <a:p>
            <a:pPr>
              <a:buClr>
                <a:schemeClr val="folHlink"/>
              </a:buClr>
              <a:buFont typeface="Wingdings" panose="05000000000000000000" pitchFamily="2" charset="2"/>
              <a:buNone/>
            </a:pPr>
            <a:r>
              <a:rPr lang="el-GR" altLang="el-GR" sz="2000" dirty="0" smtClean="0"/>
              <a:t> </a:t>
            </a:r>
            <a:r>
              <a:rPr lang="el-GR" altLang="el-GR" u="sng" dirty="0" smtClean="0">
                <a:latin typeface="+mj-lt"/>
              </a:rPr>
              <a:t>Είναι σύνολο</a:t>
            </a:r>
            <a:r>
              <a:rPr lang="el-GR" altLang="el-GR" dirty="0" smtClean="0">
                <a:latin typeface="+mj-lt"/>
              </a:rPr>
              <a:t>:</a:t>
            </a:r>
          </a:p>
          <a:p>
            <a:pPr>
              <a:buClr>
                <a:schemeClr val="folHlink"/>
              </a:buClr>
              <a:buFont typeface="Wingdings" panose="05000000000000000000" pitchFamily="2" charset="2"/>
              <a:buNone/>
            </a:pPr>
            <a:endParaRPr lang="el-GR" altLang="el-GR" dirty="0" smtClean="0">
              <a:latin typeface="+mj-lt"/>
            </a:endParaRPr>
          </a:p>
          <a:p>
            <a:pPr>
              <a:buClr>
                <a:schemeClr val="tx2"/>
              </a:buClr>
              <a:buSzTx/>
              <a:buFont typeface="Wingdings" panose="05000000000000000000" pitchFamily="2" charset="2"/>
              <a:buChar char="ü"/>
            </a:pPr>
            <a:r>
              <a:rPr lang="el-GR" altLang="el-GR" dirty="0" smtClean="0">
                <a:latin typeface="+mj-lt"/>
              </a:rPr>
              <a:t> διαφόρων φυτών (κυριαρχούν τα δέντρα)</a:t>
            </a:r>
          </a:p>
          <a:p>
            <a:pPr>
              <a:buClr>
                <a:schemeClr val="tx2"/>
              </a:buClr>
              <a:buSzTx/>
              <a:buFont typeface="Wingdings" panose="05000000000000000000" pitchFamily="2" charset="2"/>
              <a:buChar char="ü"/>
            </a:pPr>
            <a:r>
              <a:rPr lang="el-GR" altLang="el-GR" dirty="0" smtClean="0">
                <a:latin typeface="+mj-lt"/>
              </a:rPr>
              <a:t> διαφόρων ζώων</a:t>
            </a:r>
          </a:p>
          <a:p>
            <a:pPr>
              <a:buClr>
                <a:schemeClr val="tx2"/>
              </a:buClr>
              <a:buSzTx/>
              <a:buFont typeface="Wingdings" panose="05000000000000000000" pitchFamily="2" charset="2"/>
              <a:buChar char="ü"/>
            </a:pPr>
            <a:r>
              <a:rPr lang="el-GR" altLang="el-GR" dirty="0" smtClean="0">
                <a:latin typeface="+mj-lt"/>
              </a:rPr>
              <a:t> το έδαφος</a:t>
            </a:r>
          </a:p>
          <a:p>
            <a:pPr>
              <a:buClr>
                <a:schemeClr val="tx2"/>
              </a:buClr>
              <a:buSzTx/>
              <a:buFont typeface="Wingdings" panose="05000000000000000000" pitchFamily="2" charset="2"/>
              <a:buChar char="ü"/>
            </a:pPr>
            <a:r>
              <a:rPr lang="el-GR" altLang="el-GR" dirty="0" smtClean="0">
                <a:latin typeface="+mj-lt"/>
              </a:rPr>
              <a:t> το κλίμα μιας περιοχής</a:t>
            </a:r>
          </a:p>
          <a:p>
            <a:endParaRPr lang="el-GR" dirty="0"/>
          </a:p>
        </p:txBody>
      </p:sp>
      <p:pic>
        <p:nvPicPr>
          <p:cNvPr id="5" name="Εικόνα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59680" y="3869267"/>
            <a:ext cx="5093191" cy="2307696"/>
          </a:xfrm>
          <a:prstGeom prst="rect">
            <a:avLst/>
          </a:prstGeom>
        </p:spPr>
      </p:pic>
    </p:spTree>
    <p:extLst>
      <p:ext uri="{BB962C8B-B14F-4D97-AF65-F5344CB8AC3E}">
        <p14:creationId xmlns="" xmlns:p14="http://schemas.microsoft.com/office/powerpoint/2010/main" val="388251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416</TotalTime>
  <Words>388</Words>
  <Application>Microsoft Office PowerPoint</Application>
  <PresentationFormat>Προσαρμογή</PresentationFormat>
  <Paragraphs>82</Paragraphs>
  <Slides>23</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Αφθονία</vt:lpstr>
      <vt:lpstr>Προγραμμα  Περιβαλλοντικησ  Εκπαιδευσησ              ΕΝ.Ε.Ε.ΓΥ.Λ -ΤΡΙΚΑΛΩΝ     </vt:lpstr>
      <vt:lpstr>Υπευθυνοι Προγραμματοσ:                                                Στυλιανη Παπαπολυζοπουλου ΠΕ11                                               Ευανθια Διακοσταματη Ε.Β.Π                                               Αγγελικη Μπλαντη Ε.Β.Π</vt:lpstr>
      <vt:lpstr>Επιλογη θεματοσ</vt:lpstr>
      <vt:lpstr>Θεματικεσ ενοτητεσ</vt:lpstr>
      <vt:lpstr>Καταιγισμοσ ιδεων</vt:lpstr>
      <vt:lpstr>ΚΟΛΑΖ</vt:lpstr>
      <vt:lpstr>Η αειφορια στην Αρχαιοτητα</vt:lpstr>
      <vt:lpstr>Η αειφορια στην Αρχαιοτητα</vt:lpstr>
      <vt:lpstr>Τι ειναι δασοσ</vt:lpstr>
      <vt:lpstr>Τι ειναι δασικο οικοσυστημα</vt:lpstr>
      <vt:lpstr>Διαφάνεια 11</vt:lpstr>
      <vt:lpstr>Τι μασ προσφερει το δασοσ</vt:lpstr>
      <vt:lpstr> </vt:lpstr>
      <vt:lpstr>Διαφάνεια 14</vt:lpstr>
      <vt:lpstr>Διαφάνεια 15</vt:lpstr>
      <vt:lpstr>Διαφάνεια 16</vt:lpstr>
      <vt:lpstr>Διαφάνεια 17</vt:lpstr>
      <vt:lpstr>Απειλεσ</vt:lpstr>
      <vt:lpstr>Προστασια των Δασων</vt:lpstr>
      <vt:lpstr>Επιμορφωση απο το ΚΕ.ΠΕ.Α Μουζακιου 06/05/2022</vt:lpstr>
      <vt:lpstr>                  ΚΕ.ΠΕ.Α Μουζακιου  06/05/2022</vt:lpstr>
      <vt:lpstr>                 ΒΙΒΛΙΟΓΡΑΦΙΑ</vt:lpstr>
      <vt:lpstr>Προστατεψε το Δασοσ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Πρόγραμμα Περιβαλλοντικής Εκπαίδευσης              ΕΝ.Ε.Ε.ΓΥ.Λ -ΤΡΙΚΑΛΩΝ</dc:title>
  <dc:creator>User</dc:creator>
  <cp:lastModifiedBy>xris</cp:lastModifiedBy>
  <cp:revision>59</cp:revision>
  <dcterms:created xsi:type="dcterms:W3CDTF">2022-04-30T09:37:38Z</dcterms:created>
  <dcterms:modified xsi:type="dcterms:W3CDTF">2022-05-22T17:36:30Z</dcterms:modified>
</cp:coreProperties>
</file>